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XloJcwO_f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gentdata.com/catalog/product_info.php?cPath=23&amp;products_id=144&amp;osCsid=356993818501b24b7380f613de55c0b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Űrközeli</a:t>
            </a:r>
            <a:r>
              <a:rPr lang="hu-HU" baseline="0" dirty="0" smtClean="0"/>
              <a:t> Repülés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334000"/>
            <a:ext cx="3124200" cy="685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Mucs Béla HA4BM</a:t>
            </a:r>
          </a:p>
          <a:p>
            <a:r>
              <a:rPr lang="hu-HU" dirty="0" smtClean="0"/>
              <a:t>2010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3144236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soft" dir="t"/>
          </a:scene3d>
          <a:sp3d prstMaterial="matte">
            <a:bevelB h="508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start: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 smtClean="0"/>
              <a:t>November 7</a:t>
            </a:r>
            <a:r>
              <a:rPr lang="hu-HU" baseline="0" dirty="0" smtClean="0"/>
              <a:t> – Erkel Ferenc 200 évfordulóján 14:00 órakor</a:t>
            </a:r>
          </a:p>
          <a:p>
            <a:pPr lvl="1"/>
            <a:r>
              <a:rPr lang="hu-HU" baseline="0" dirty="0" smtClean="0"/>
              <a:t>Hantos (Fejér megye) határában</a:t>
            </a:r>
          </a:p>
        </p:txBody>
      </p:sp>
      <p:pic>
        <p:nvPicPr>
          <p:cNvPr id="5" name="Picture 2" descr="E:\DCIM\101___11\IMG_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2514456" cy="3352800"/>
          </a:xfrm>
          <a:prstGeom prst="rect">
            <a:avLst/>
          </a:prstGeom>
          <a:noFill/>
        </p:spPr>
      </p:pic>
      <p:pic>
        <p:nvPicPr>
          <p:cNvPr id="1027" name="Picture 3" descr="C:\Documents and Settings\bela.MUCS\Asztal\HNSF 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4954323" cy="334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Érkezés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aseline="0" dirty="0" smtClean="0"/>
              <a:t>16:00 óra körül</a:t>
            </a:r>
          </a:p>
          <a:p>
            <a:pPr lvl="1"/>
            <a:r>
              <a:rPr lang="hu-HU" baseline="0" dirty="0" smtClean="0"/>
              <a:t>Erdőtelek (Heves megye) határában</a:t>
            </a:r>
          </a:p>
        </p:txBody>
      </p:sp>
      <p:pic>
        <p:nvPicPr>
          <p:cNvPr id="4099" name="Picture 3" descr="E:\DCIM\101___11\IMG_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05200"/>
            <a:ext cx="3861020" cy="2895600"/>
          </a:xfrm>
          <a:prstGeom prst="rect">
            <a:avLst/>
          </a:prstGeom>
          <a:noFill/>
        </p:spPr>
      </p:pic>
      <p:pic>
        <p:nvPicPr>
          <p:cNvPr id="4100" name="Picture 4" descr="C:\Documents and Settings\bela.MUCS\Asztal\HNSF 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4409324" cy="297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Repülési</a:t>
            </a:r>
            <a:r>
              <a:rPr lang="hu-HU" baseline="0" dirty="0" smtClean="0"/>
              <a:t> összefoglaló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pPr lvl="1"/>
            <a:r>
              <a:rPr lang="hu-HU" baseline="0" dirty="0" smtClean="0"/>
              <a:t>Legnagyobb magasság: 17470 méter</a:t>
            </a:r>
          </a:p>
          <a:p>
            <a:pPr lvl="1"/>
            <a:r>
              <a:rPr lang="hu-HU" baseline="0" dirty="0" smtClean="0"/>
              <a:t>Megtett távolság: 145 km</a:t>
            </a:r>
          </a:p>
          <a:p>
            <a:pPr lvl="1"/>
            <a:r>
              <a:rPr lang="hu-HU" baseline="0" dirty="0" smtClean="0"/>
              <a:t>Repülési idő: 111 perc</a:t>
            </a:r>
          </a:p>
          <a:p>
            <a:pPr lvl="1"/>
            <a:r>
              <a:rPr lang="hu-HU" baseline="0" dirty="0" smtClean="0"/>
              <a:t>Fényképek száma: 222 </a:t>
            </a:r>
            <a:r>
              <a:rPr lang="hu-HU" baseline="0" dirty="0" smtClean="0"/>
              <a:t>db</a:t>
            </a:r>
          </a:p>
        </p:txBody>
      </p:sp>
      <p:pic>
        <p:nvPicPr>
          <p:cNvPr id="5122" name="Picture 2" descr="C:\Documents and Settings\bela.MUCS\Asztal\HNSF Star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73585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Legnagyobb</a:t>
            </a:r>
            <a:r>
              <a:rPr lang="hu-HU" baseline="0" dirty="0" smtClean="0"/>
              <a:t> kihívások: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kumimoji="0" lang="hu-HU" sz="3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Időjárás</a:t>
            </a:r>
            <a:r>
              <a:rPr kumimoji="0" lang="hu-HU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Meteorológiai adatok hiánya</a:t>
            </a:r>
            <a:endParaRPr lang="hu-HU" baseline="0" dirty="0" smtClean="0"/>
          </a:p>
          <a:p>
            <a:pPr lvl="0">
              <a:buFontTx/>
              <a:buChar char="-"/>
            </a:pPr>
            <a:r>
              <a:rPr lang="hu-HU" baseline="0" dirty="0" smtClean="0"/>
              <a:t>Stabil rádió kapcsolat kérdése (2m vs.</a:t>
            </a:r>
            <a:r>
              <a:rPr lang="hu-HU" dirty="0" smtClean="0"/>
              <a:t> 70cm)</a:t>
            </a:r>
            <a:endParaRPr lang="hu-HU" baseline="0" dirty="0" smtClean="0"/>
          </a:p>
          <a:p>
            <a:pPr lvl="0">
              <a:buFontTx/>
              <a:buChar char="-"/>
            </a:pPr>
            <a:r>
              <a:rPr lang="hu-HU" baseline="0" dirty="0" smtClean="0"/>
              <a:t>Hőszigetelés, áramellátás </a:t>
            </a:r>
          </a:p>
          <a:p>
            <a:pPr lvl="0">
              <a:buFontTx/>
              <a:buChar char="-"/>
            </a:pPr>
            <a:r>
              <a:rPr lang="hu-HU" baseline="0" dirty="0" smtClean="0"/>
              <a:t>Eszközök beszerzése (ballon, vám)</a:t>
            </a:r>
          </a:p>
          <a:p>
            <a:pPr lvl="0">
              <a:buFontTx/>
              <a:buChar char="-"/>
            </a:pPr>
            <a:r>
              <a:rPr lang="hu-HU" baseline="0" dirty="0" smtClean="0"/>
              <a:t> Jogi kérdések tisztázása</a:t>
            </a:r>
          </a:p>
          <a:p>
            <a:pPr lvl="0">
              <a:buFontTx/>
              <a:buChar char="-"/>
            </a:pPr>
            <a:r>
              <a:rPr lang="hu-HU" dirty="0" smtClean="0"/>
              <a:t>Szervezés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repülési kép – a kezdetek</a:t>
            </a:r>
            <a:endParaRPr lang="hu-HU" dirty="0"/>
          </a:p>
        </p:txBody>
      </p:sp>
      <p:pic>
        <p:nvPicPr>
          <p:cNvPr id="6146" name="Picture 2" descr="\\V3\etc\Foto\HNSF Hungarian Near Space Flight\Flight Pictures\IMG_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Rácalmás</a:t>
            </a:r>
            <a:r>
              <a:rPr lang="hu-HU" baseline="0" dirty="0" smtClean="0"/>
              <a:t> a Dunával</a:t>
            </a:r>
            <a:endParaRPr lang="hu-HU" dirty="0"/>
          </a:p>
        </p:txBody>
      </p:sp>
      <p:pic>
        <p:nvPicPr>
          <p:cNvPr id="7171" name="Picture 3" descr="\\V3\etc\Foto\HNSF Hungarian Near Space Flight\Flight Pictures\IMG_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Duna</a:t>
            </a:r>
            <a:endParaRPr lang="hu-HU" dirty="0"/>
          </a:p>
        </p:txBody>
      </p:sp>
      <p:pic>
        <p:nvPicPr>
          <p:cNvPr id="8194" name="Picture 2" descr="\\V3\etc\Foto\HNSF Hungarian Near Space Flight\Flight Pictures\IMG_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legmagasabb ponton 17.5km</a:t>
            </a:r>
            <a:endParaRPr lang="hu-HU" dirty="0"/>
          </a:p>
        </p:txBody>
      </p:sp>
      <p:pic>
        <p:nvPicPr>
          <p:cNvPr id="9218" name="Picture 2" descr="\\V3\etc\Foto\HNSF Hungarian Near Space Flight\Flight Pictures\IMG_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 km-en</a:t>
            </a:r>
            <a:endParaRPr lang="hu-HU" dirty="0"/>
          </a:p>
        </p:txBody>
      </p:sp>
      <p:pic>
        <p:nvPicPr>
          <p:cNvPr id="11267" name="Picture 3" descr="\\V3\etc\Foto\HNSF Hungarian Near Space Flight\Flight Pictures\IMG_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Duna</a:t>
            </a:r>
            <a:r>
              <a:rPr lang="hu-HU" baseline="0" dirty="0" smtClean="0"/>
              <a:t> elágazás 11 km-ről</a:t>
            </a:r>
            <a:endParaRPr lang="hu-HU" dirty="0"/>
          </a:p>
        </p:txBody>
      </p:sp>
      <p:pic>
        <p:nvPicPr>
          <p:cNvPr id="10243" name="Picture 3" descr="\\V3\etc\Foto\HNSF Hungarian Near Space Flight\Flight Pictures\IMG_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Történeti</a:t>
            </a:r>
            <a:r>
              <a:rPr lang="hu-HU" baseline="0" dirty="0" smtClean="0"/>
              <a:t> áttekintés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háttér:</a:t>
            </a:r>
          </a:p>
          <a:p>
            <a:pPr lvl="1"/>
            <a:r>
              <a:rPr lang="hu-HU" dirty="0" smtClean="0"/>
              <a:t>Kandó</a:t>
            </a:r>
            <a:r>
              <a:rPr lang="hu-HU" baseline="0" dirty="0" smtClean="0"/>
              <a:t> Főiskola, BME</a:t>
            </a:r>
          </a:p>
          <a:p>
            <a:pPr lvl="1"/>
            <a:r>
              <a:rPr lang="hu-HU" baseline="0" dirty="0" smtClean="0"/>
              <a:t>Rádióamatőr: kb. 13 éves korom óta</a:t>
            </a:r>
          </a:p>
          <a:p>
            <a:pPr lvl="0"/>
            <a:r>
              <a:rPr lang="hu-HU" baseline="0" dirty="0" smtClean="0"/>
              <a:t>A project személyzet:</a:t>
            </a:r>
          </a:p>
          <a:p>
            <a:pPr lvl="1"/>
            <a:r>
              <a:rPr lang="hu-HU" baseline="0" dirty="0" smtClean="0"/>
              <a:t>Mucs Béla</a:t>
            </a:r>
          </a:p>
          <a:p>
            <a:pPr lvl="1"/>
            <a:r>
              <a:rPr lang="hu-HU" baseline="0" dirty="0" smtClean="0"/>
              <a:t>Mucs Béla </a:t>
            </a:r>
            <a:r>
              <a:rPr lang="hu-HU" baseline="0" dirty="0" err="1" smtClean="0"/>
              <a:t>jr</a:t>
            </a:r>
            <a:r>
              <a:rPr lang="hu-HU" baseline="0" dirty="0" smtClean="0"/>
              <a:t>.</a:t>
            </a:r>
          </a:p>
          <a:p>
            <a:pPr lvl="1"/>
            <a:r>
              <a:rPr lang="hu-HU" baseline="0" dirty="0" smtClean="0"/>
              <a:t>Mucs Tamás</a:t>
            </a:r>
          </a:p>
          <a:p>
            <a:pPr lvl="1"/>
            <a:r>
              <a:rPr lang="hu-HU" baseline="0" dirty="0" smtClean="0"/>
              <a:t>…és még sokan mások. </a:t>
            </a:r>
          </a:p>
          <a:p>
            <a:pPr lvl="2"/>
            <a:r>
              <a:rPr lang="hu-HU" baseline="0" dirty="0" smtClean="0"/>
              <a:t>Köszönet HA4YF-nek.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ég „kékje” 15km-ről </a:t>
            </a:r>
            <a:endParaRPr lang="hu-HU" dirty="0"/>
          </a:p>
        </p:txBody>
      </p:sp>
      <p:pic>
        <p:nvPicPr>
          <p:cNvPr id="12290" name="Picture 2" descr="\\V3\etc\Foto\HNSF Hungarian Near Space Flight\Flight Pictures\IMG_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199511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társaság 10km-en</a:t>
            </a:r>
            <a:endParaRPr lang="hu-HU" dirty="0"/>
          </a:p>
        </p:txBody>
      </p:sp>
      <p:pic>
        <p:nvPicPr>
          <p:cNvPr id="13315" name="Picture 3" descr="\\V3\etc\Foto\HNSF Hungarian Near Space Flight\Flight Pictures\IMG_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hu-HU" dirty="0" smtClean="0"/>
              <a:t>Felhők felett mindig kék az ég</a:t>
            </a:r>
            <a:endParaRPr lang="hu-HU" dirty="0"/>
          </a:p>
        </p:txBody>
      </p:sp>
      <p:pic>
        <p:nvPicPr>
          <p:cNvPr id="14339" name="Picture 3" descr="\\V3\etc\Foto\HNSF Hungarian Near Space Flight\Flight Pictures\IMG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62800"/>
            <a:ext cx="6793140" cy="509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Leszállás</a:t>
            </a:r>
            <a:r>
              <a:rPr lang="hu-HU" baseline="0" dirty="0" smtClean="0"/>
              <a:t> előtti utolsó kép</a:t>
            </a:r>
            <a:endParaRPr lang="hu-HU" dirty="0"/>
          </a:p>
        </p:txBody>
      </p:sp>
      <p:pic>
        <p:nvPicPr>
          <p:cNvPr id="15362" name="Picture 2" descr="\\V3\etc\Foto\HNSF Hungarian Near Space Flight\Flight Pictures\IMG_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Gyökerek</a:t>
            </a:r>
            <a:endParaRPr lang="hu-HU" dirty="0"/>
          </a:p>
        </p:txBody>
      </p:sp>
      <p:pic>
        <p:nvPicPr>
          <p:cNvPr id="16386" name="Picture 2" descr="\\V3\etc\Foto\HNSF Hungarian Near Space Flight\Flight Pictures\IMG_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9951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Megtalálás</a:t>
            </a:r>
            <a:endParaRPr lang="hu-HU" dirty="0"/>
          </a:p>
        </p:txBody>
      </p:sp>
      <p:pic>
        <p:nvPicPr>
          <p:cNvPr id="17410" name="Picture 2" descr="E:\DCIM\101___11\IMG_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000"/>
            <a:ext cx="4049769" cy="5400000"/>
          </a:xfrm>
          <a:prstGeom prst="rect">
            <a:avLst/>
          </a:prstGeom>
          <a:noFill/>
        </p:spPr>
      </p:pic>
      <p:pic>
        <p:nvPicPr>
          <p:cNvPr id="17411" name="Picture 3" descr="E:\DCIM\101___11\IMG_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4050770" cy="3037904"/>
          </a:xfrm>
          <a:prstGeom prst="rect">
            <a:avLst/>
          </a:prstGeom>
          <a:noFill/>
        </p:spPr>
      </p:pic>
      <p:pic>
        <p:nvPicPr>
          <p:cNvPr id="17412" name="Picture 4" descr="E:\DCIM\101___11\IMG_0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038600" cy="302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</a:t>
            </a:r>
            <a:r>
              <a:rPr lang="hu-HU" baseline="0" dirty="0" smtClean="0"/>
              <a:t> alternatívák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Kétirányú </a:t>
            </a:r>
            <a:r>
              <a:rPr lang="hu-HU" baseline="0" dirty="0" smtClean="0"/>
              <a:t> kommunikáció</a:t>
            </a:r>
          </a:p>
          <a:p>
            <a:r>
              <a:rPr lang="hu-HU" baseline="0" dirty="0" smtClean="0"/>
              <a:t>Mozgó kép</a:t>
            </a:r>
          </a:p>
          <a:p>
            <a:r>
              <a:rPr lang="hu-HU" baseline="0" dirty="0" smtClean="0"/>
              <a:t>Közvetlen kép (SSTV, FAX?)</a:t>
            </a:r>
          </a:p>
          <a:p>
            <a:r>
              <a:rPr lang="hu-HU" baseline="0" dirty="0" smtClean="0"/>
              <a:t>Nagyobb magasság</a:t>
            </a:r>
          </a:p>
          <a:p>
            <a:r>
              <a:rPr lang="hu-HU" baseline="0" dirty="0" smtClean="0"/>
              <a:t>„Űrsikló”</a:t>
            </a:r>
          </a:p>
          <a:p>
            <a:r>
              <a:rPr lang="hu-HU" baseline="0" dirty="0" smtClean="0"/>
              <a:t>Amatőr átjátszó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</a:t>
            </a:r>
            <a:r>
              <a:rPr lang="hu-HU" baseline="0" dirty="0" smtClean="0"/>
              <a:t> képek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http://picasaweb.google.com/mucsb65/HungarianNearspaceFlight#</a:t>
            </a:r>
          </a:p>
          <a:p>
            <a:r>
              <a:rPr lang="hu-HU" dirty="0" smtClean="0">
                <a:hlinkClick r:id="rId2"/>
              </a:rPr>
              <a:t>http://picasaweb.google.com/mucsb65/HNSFStart#</a:t>
            </a:r>
          </a:p>
          <a:p>
            <a:pPr>
              <a:buNone/>
            </a:pPr>
            <a:endParaRPr lang="hu-HU" dirty="0" smtClean="0">
              <a:hlinkClick r:id="rId2"/>
            </a:endParaRPr>
          </a:p>
          <a:p>
            <a:r>
              <a:rPr lang="hu-HU" dirty="0" smtClean="0">
                <a:hlinkClick r:id="rId2"/>
              </a:rPr>
              <a:t>http://www.youtube.com/watch?v=NXloJcwO_fE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project indítása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lang="hu-HU" baseline="0" dirty="0" smtClean="0"/>
              <a:t>Motiváció, indítatás: </a:t>
            </a:r>
          </a:p>
          <a:p>
            <a:pPr marL="996696" lvl="2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lang="hu-HU" baseline="0" dirty="0" smtClean="0"/>
              <a:t>Más hasonló magas légköri projectek. </a:t>
            </a:r>
          </a:p>
          <a:p>
            <a:pPr marL="996696" lvl="2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kumimoji="0" lang="hu-H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Olcsó űrkutatási kísérletek.</a:t>
            </a:r>
          </a:p>
          <a:p>
            <a:pPr marL="996696" lvl="2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kumimoji="0" lang="hu-HU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Műszaki kihívás</a:t>
            </a:r>
          </a:p>
          <a:p>
            <a:pPr marL="996696" lvl="2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kumimoji="0" lang="hu-HU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 </a:t>
            </a:r>
            <a:r>
              <a:rPr kumimoji="0" lang="hu-HU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spirit</a:t>
            </a:r>
            <a:endParaRPr kumimoji="0" lang="hu-HU" sz="2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project célkitűzései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Magas légköri</a:t>
            </a:r>
            <a:r>
              <a:rPr lang="hu-HU" baseline="0" dirty="0" smtClean="0"/>
              <a:t> ballon kísérlet egy szondával </a:t>
            </a:r>
          </a:p>
          <a:p>
            <a:r>
              <a:rPr lang="hu-HU" baseline="0" dirty="0" smtClean="0"/>
              <a:t>Megközelíteni, elérni a sztratoszféra felső határát</a:t>
            </a:r>
          </a:p>
          <a:p>
            <a:r>
              <a:rPr lang="hu-HU" baseline="0" dirty="0" smtClean="0"/>
              <a:t>Fényképek készítése a felső légrétegekről</a:t>
            </a:r>
          </a:p>
          <a:p>
            <a:r>
              <a:rPr lang="hu-HU" baseline="0" dirty="0" smtClean="0"/>
              <a:t>Látni, hogy a horizont görbül</a:t>
            </a:r>
          </a:p>
          <a:p>
            <a:r>
              <a:rPr lang="hu-HU" baseline="0" dirty="0" smtClean="0"/>
              <a:t>Látni, hogy az űr „sötét”</a:t>
            </a:r>
          </a:p>
          <a:p>
            <a:r>
              <a:rPr lang="hu-HU" baseline="0" dirty="0" smtClean="0"/>
              <a:t>Olcsó, házi, amatőr eszközök alkalmazása</a:t>
            </a:r>
          </a:p>
          <a:p>
            <a:r>
              <a:rPr lang="hu-HU" baseline="0" dirty="0" smtClean="0"/>
              <a:t>Újrahasznosítható megoldás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konstrukció: Repülő tárgy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4864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Meteorológiai</a:t>
            </a:r>
            <a:r>
              <a:rPr lang="hu-HU" baseline="0" dirty="0" smtClean="0"/>
              <a:t> ballon: </a:t>
            </a:r>
            <a:r>
              <a:rPr lang="hu-HU" baseline="0" dirty="0" err="1" smtClean="0"/>
              <a:t>Zhuzhou</a:t>
            </a:r>
            <a:r>
              <a:rPr lang="hu-HU" dirty="0" smtClean="0"/>
              <a:t> Research and Design</a:t>
            </a:r>
          </a:p>
          <a:p>
            <a:r>
              <a:rPr lang="hu-HU" dirty="0" smtClean="0"/>
              <a:t>Ejtőernyő: poliészter szövet,</a:t>
            </a:r>
            <a:r>
              <a:rPr lang="hu-HU" baseline="0" dirty="0" smtClean="0"/>
              <a:t> poliészter zsinórok</a:t>
            </a:r>
            <a:endParaRPr lang="hu-HU" dirty="0" smtClean="0"/>
          </a:p>
          <a:p>
            <a:r>
              <a:rPr lang="hu-HU" baseline="0" dirty="0" smtClean="0"/>
              <a:t>Adó: PMR</a:t>
            </a:r>
            <a:r>
              <a:rPr lang="hu-HU" dirty="0" smtClean="0"/>
              <a:t> </a:t>
            </a:r>
            <a:r>
              <a:rPr lang="hu-HU" dirty="0" err="1" smtClean="0"/>
              <a:t>Talkeasy</a:t>
            </a:r>
            <a:r>
              <a:rPr lang="hu-HU" baseline="0" dirty="0" smtClean="0"/>
              <a:t> 100</a:t>
            </a:r>
            <a:endParaRPr lang="hu-HU" dirty="0" smtClean="0"/>
          </a:p>
          <a:p>
            <a:r>
              <a:rPr lang="hu-HU" baseline="0" dirty="0" smtClean="0"/>
              <a:t>TNC:</a:t>
            </a:r>
            <a:r>
              <a:rPr lang="hu-HU" dirty="0" smtClean="0"/>
              <a:t> </a:t>
            </a:r>
            <a:r>
              <a:rPr lang="hu-HU" dirty="0" err="1" smtClean="0"/>
              <a:t>Opentracker</a:t>
            </a:r>
            <a:r>
              <a:rPr lang="hu-HU" dirty="0" smtClean="0"/>
              <a:t>+ (OT1+) </a:t>
            </a:r>
          </a:p>
          <a:p>
            <a:pPr lvl="1"/>
            <a:r>
              <a:rPr lang="hu-HU" dirty="0" err="1" smtClean="0"/>
              <a:t>Argentdata</a:t>
            </a:r>
            <a:endParaRPr lang="hu-HU" dirty="0" smtClean="0"/>
          </a:p>
          <a:p>
            <a:r>
              <a:rPr lang="hu-HU" dirty="0" smtClean="0"/>
              <a:t> GPS modul:  </a:t>
            </a:r>
            <a:r>
              <a:rPr lang="hu-HU" dirty="0" smtClean="0">
                <a:hlinkClick r:id="rId2"/>
              </a:rPr>
              <a:t>GT-320FW </a:t>
            </a:r>
            <a:r>
              <a:rPr lang="hu-HU" dirty="0" err="1" smtClean="0">
                <a:hlinkClick r:id="rId2"/>
              </a:rPr>
              <a:t>High-Altitude</a:t>
            </a:r>
            <a:r>
              <a:rPr lang="hu-HU" dirty="0" smtClean="0">
                <a:hlinkClick r:id="rId2"/>
              </a:rPr>
              <a:t> GPS </a:t>
            </a:r>
            <a:r>
              <a:rPr lang="hu-HU" dirty="0" err="1" smtClean="0">
                <a:hlinkClick r:id="rId2"/>
              </a:rPr>
              <a:t>Receiver</a:t>
            </a:r>
            <a:r>
              <a:rPr lang="hu-HU" dirty="0" smtClean="0"/>
              <a:t> </a:t>
            </a:r>
          </a:p>
          <a:p>
            <a:r>
              <a:rPr lang="hu-HU" dirty="0" smtClean="0"/>
              <a:t>Másodlagos</a:t>
            </a:r>
            <a:r>
              <a:rPr lang="hu-HU" baseline="0" dirty="0" smtClean="0"/>
              <a:t> GPS: </a:t>
            </a:r>
            <a:r>
              <a:rPr lang="hu-HU" baseline="0" dirty="0" err="1" smtClean="0"/>
              <a:t>GPS</a:t>
            </a:r>
            <a:r>
              <a:rPr lang="hu-HU" baseline="0" dirty="0" smtClean="0"/>
              <a:t> TK201</a:t>
            </a:r>
          </a:p>
          <a:p>
            <a:r>
              <a:rPr lang="hu-HU" baseline="0" dirty="0" smtClean="0"/>
              <a:t>Kamera: Canon A470 – CHDK </a:t>
            </a:r>
            <a:r>
              <a:rPr lang="hu-HU" baseline="0" dirty="0" err="1" smtClean="0"/>
              <a:t>firmware-el</a:t>
            </a:r>
            <a:endParaRPr lang="hu-HU" baseline="0" dirty="0" smtClean="0"/>
          </a:p>
          <a:p>
            <a:r>
              <a:rPr lang="hu-HU" baseline="0" dirty="0" smtClean="0"/>
              <a:t>Akkumulátorok: </a:t>
            </a:r>
            <a:r>
              <a:rPr lang="hu-HU" baseline="0" dirty="0" err="1" smtClean="0"/>
              <a:t>Ni-Mh</a:t>
            </a:r>
            <a:r>
              <a:rPr lang="hu-HU" baseline="0" dirty="0" smtClean="0"/>
              <a:t>, kereskedelmi ceruza akkumulátorok</a:t>
            </a:r>
          </a:p>
          <a:p>
            <a:r>
              <a:rPr lang="hu-HU" baseline="0" dirty="0" smtClean="0"/>
              <a:t>Kapszula: hungarocell gömb (Kreatív boltok)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\\V3\etc\Foto\HNSF Hungarian Near Space Flight\IMG_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786682" y="1519119"/>
            <a:ext cx="2399837" cy="1800000"/>
          </a:xfrm>
          <a:prstGeom prst="rect">
            <a:avLst/>
          </a:prstGeom>
          <a:noFill/>
        </p:spPr>
      </p:pic>
      <p:pic>
        <p:nvPicPr>
          <p:cNvPr id="3083" name="Picture 11" descr="\\V3\etc\Foto\HNSF Hungarian Near Space Flight\IMG_1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2399837" cy="180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14400"/>
          </a:xfrm>
        </p:spPr>
        <p:txBody>
          <a:bodyPr/>
          <a:lstStyle/>
          <a:p>
            <a:r>
              <a:rPr lang="hu-HU" dirty="0" smtClean="0"/>
              <a:t>Repülő Tárgy</a:t>
            </a:r>
            <a:r>
              <a:rPr lang="hu-HU" baseline="0" dirty="0" smtClean="0"/>
              <a:t> képek</a:t>
            </a:r>
            <a:endParaRPr lang="hu-HU" dirty="0"/>
          </a:p>
        </p:txBody>
      </p:sp>
      <p:pic>
        <p:nvPicPr>
          <p:cNvPr id="3074" name="Picture 2" descr="E:\DCIM\101___11\IMG_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76800"/>
            <a:ext cx="2400137" cy="1800000"/>
          </a:xfrm>
          <a:prstGeom prst="rect">
            <a:avLst/>
          </a:prstGeom>
          <a:noFill/>
        </p:spPr>
      </p:pic>
      <p:pic>
        <p:nvPicPr>
          <p:cNvPr id="3075" name="Picture 3" descr="E:\DCIM\101___11\IMG_0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048000"/>
            <a:ext cx="2400137" cy="1800000"/>
          </a:xfrm>
          <a:prstGeom prst="rect">
            <a:avLst/>
          </a:prstGeom>
          <a:noFill/>
        </p:spPr>
      </p:pic>
      <p:pic>
        <p:nvPicPr>
          <p:cNvPr id="3076" name="Picture 4" descr="\\V3\etc\Foto\HNSF Hungarian Near Space Flight\HPIM06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0"/>
            <a:ext cx="2375410" cy="1800000"/>
          </a:xfrm>
          <a:prstGeom prst="rect">
            <a:avLst/>
          </a:prstGeom>
          <a:noFill/>
        </p:spPr>
      </p:pic>
      <p:pic>
        <p:nvPicPr>
          <p:cNvPr id="3078" name="Picture 6" descr="\\V3\etc\Foto\HNSF Hungarian Near Space Flight\IMG_1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048000"/>
            <a:ext cx="2399837" cy="1800000"/>
          </a:xfrm>
          <a:prstGeom prst="rect">
            <a:avLst/>
          </a:prstGeom>
          <a:noFill/>
        </p:spPr>
      </p:pic>
      <p:pic>
        <p:nvPicPr>
          <p:cNvPr id="3079" name="Picture 7" descr="\\V3\etc\Foto\HNSF Hungarian Near Space Flight\IMG_14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1219200"/>
            <a:ext cx="2399837" cy="1800000"/>
          </a:xfrm>
          <a:prstGeom prst="rect">
            <a:avLst/>
          </a:prstGeom>
          <a:noFill/>
        </p:spPr>
      </p:pic>
      <p:pic>
        <p:nvPicPr>
          <p:cNvPr id="3081" name="Picture 9" descr="\\V3\etc\Foto\HNSF Hungarian Near Space Flight\IMG_14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876800"/>
            <a:ext cx="2399837" cy="1800000"/>
          </a:xfrm>
          <a:prstGeom prst="rect">
            <a:avLst/>
          </a:prstGeom>
          <a:noFill/>
        </p:spPr>
      </p:pic>
      <p:pic>
        <p:nvPicPr>
          <p:cNvPr id="3082" name="Picture 10" descr="\\V3\etc\Foto\HNSF Hungarian Near Space Flight\IMG_14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1219200"/>
            <a:ext cx="1350091" cy="1800000"/>
          </a:xfrm>
          <a:prstGeom prst="rect">
            <a:avLst/>
          </a:prstGeom>
          <a:noFill/>
        </p:spPr>
      </p:pic>
      <p:pic>
        <p:nvPicPr>
          <p:cNvPr id="3080" name="Picture 8" descr="\\V3\etc\Foto\HNSF Hungarian Near Space Flight\IMG_148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1219200"/>
            <a:ext cx="2399837" cy="1800000"/>
          </a:xfrm>
          <a:prstGeom prst="rect">
            <a:avLst/>
          </a:prstGeom>
          <a:noFill/>
        </p:spPr>
      </p:pic>
      <p:pic>
        <p:nvPicPr>
          <p:cNvPr id="3077" name="Picture 5" descr="\\V3\etc\Foto\HNSF Hungarian Near Space Flight\IMG_00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4876800"/>
            <a:ext cx="2399837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Földi állomás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aseline="0" dirty="0" err="1" smtClean="0"/>
              <a:t>Yagi</a:t>
            </a:r>
            <a:r>
              <a:rPr lang="hu-HU" baseline="0" dirty="0" smtClean="0"/>
              <a:t> antenna</a:t>
            </a:r>
            <a:r>
              <a:rPr lang="hu-HU" dirty="0" smtClean="0"/>
              <a:t> - kisipari</a:t>
            </a:r>
            <a:endParaRPr lang="hu-HU" baseline="0" dirty="0" smtClean="0"/>
          </a:p>
          <a:p>
            <a:r>
              <a:rPr lang="hu-HU" baseline="0" dirty="0" smtClean="0"/>
              <a:t>Szélessávú előerősítő (HA8ET, RT</a:t>
            </a:r>
            <a:r>
              <a:rPr lang="hu-HU" dirty="0" smtClean="0"/>
              <a:t> </a:t>
            </a:r>
            <a:r>
              <a:rPr lang="hu-HU" baseline="0" dirty="0" smtClean="0"/>
              <a:t>ÉK 2010 195. old.)</a:t>
            </a:r>
          </a:p>
          <a:p>
            <a:r>
              <a:rPr lang="hu-HU" dirty="0" smtClean="0"/>
              <a:t>Vevő: FT-718 </a:t>
            </a:r>
          </a:p>
          <a:p>
            <a:r>
              <a:rPr lang="hu-HU" baseline="0" dirty="0" smtClean="0"/>
              <a:t>PC,</a:t>
            </a:r>
            <a:r>
              <a:rPr lang="hu-HU" dirty="0" smtClean="0"/>
              <a:t> </a:t>
            </a:r>
            <a:r>
              <a:rPr lang="hu-HU" dirty="0" err="1" smtClean="0"/>
              <a:t>UI-View</a:t>
            </a:r>
            <a:r>
              <a:rPr lang="hu-HU" dirty="0" smtClean="0"/>
              <a:t>, </a:t>
            </a:r>
            <a:r>
              <a:rPr lang="hu-HU" dirty="0" err="1" smtClean="0"/>
              <a:t>AGW-PacketEngine</a:t>
            </a:r>
            <a:endParaRPr lang="hu-HU" dirty="0" smtClean="0"/>
          </a:p>
          <a:p>
            <a:r>
              <a:rPr lang="hu-HU" baseline="0" dirty="0" smtClean="0"/>
              <a:t>12v-os</a:t>
            </a:r>
            <a:r>
              <a:rPr lang="hu-HU" dirty="0" smtClean="0"/>
              <a:t> akkumulátor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Földi állomás</a:t>
            </a:r>
            <a:r>
              <a:rPr lang="hu-HU" baseline="0" dirty="0" smtClean="0"/>
              <a:t> képek</a:t>
            </a:r>
            <a:endParaRPr lang="hu-HU" dirty="0"/>
          </a:p>
        </p:txBody>
      </p:sp>
      <p:pic>
        <p:nvPicPr>
          <p:cNvPr id="2051" name="Picture 3" descr="E:\DCIM\101___11\IMG_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2438539" cy="1828800"/>
          </a:xfrm>
          <a:prstGeom prst="rect">
            <a:avLst/>
          </a:prstGeom>
          <a:noFill/>
        </p:spPr>
      </p:pic>
      <p:pic>
        <p:nvPicPr>
          <p:cNvPr id="2052" name="Picture 4" descr="E:\DCIM\101___11\IMG_0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400137" cy="1800000"/>
          </a:xfrm>
          <a:prstGeom prst="rect">
            <a:avLst/>
          </a:prstGeom>
          <a:noFill/>
        </p:spPr>
      </p:pic>
      <p:pic>
        <p:nvPicPr>
          <p:cNvPr id="2053" name="Picture 5" descr="E:\DCIM\101___11\IMG_0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3276600" cy="2457309"/>
          </a:xfrm>
          <a:prstGeom prst="rect">
            <a:avLst/>
          </a:prstGeom>
          <a:noFill/>
        </p:spPr>
      </p:pic>
      <p:pic>
        <p:nvPicPr>
          <p:cNvPr id="2054" name="Picture 6" descr="E:\DCIM\101___11\IMG_0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71800"/>
            <a:ext cx="2438539" cy="1828800"/>
          </a:xfrm>
          <a:prstGeom prst="rect">
            <a:avLst/>
          </a:prstGeom>
          <a:noFill/>
        </p:spPr>
      </p:pic>
      <p:pic>
        <p:nvPicPr>
          <p:cNvPr id="2055" name="Picture 7" descr="E:\DCIM\101___11\IMG_0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71800"/>
            <a:ext cx="2400137" cy="1800000"/>
          </a:xfrm>
          <a:prstGeom prst="rect">
            <a:avLst/>
          </a:prstGeom>
          <a:noFill/>
        </p:spPr>
      </p:pic>
      <p:pic>
        <p:nvPicPr>
          <p:cNvPr id="2056" name="Picture 8" descr="E:\DCIM\101___11\IMG_03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00600"/>
            <a:ext cx="2400137" cy="1800000"/>
          </a:xfrm>
          <a:prstGeom prst="rect">
            <a:avLst/>
          </a:prstGeom>
          <a:noFill/>
        </p:spPr>
      </p:pic>
      <p:pic>
        <p:nvPicPr>
          <p:cNvPr id="2057" name="Picture 9" descr="E:\DCIM\101___11\IMG_0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800600"/>
            <a:ext cx="1349923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konstrukció:</a:t>
            </a:r>
            <a:r>
              <a:rPr lang="hu-HU" baseline="0" dirty="0" smtClean="0"/>
              <a:t> Egyéb anyagok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Hidrogén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vs</a:t>
            </a:r>
            <a:r>
              <a:rPr lang="hu-HU" baseline="0" dirty="0" smtClean="0"/>
              <a:t> hélium mint </a:t>
            </a:r>
            <a:r>
              <a:rPr lang="hu-HU" dirty="0" smtClean="0"/>
              <a:t>hajtógáz</a:t>
            </a:r>
            <a:endParaRPr lang="hu-HU" baseline="0" dirty="0" smtClean="0"/>
          </a:p>
          <a:p>
            <a:r>
              <a:rPr lang="hu-HU" baseline="0" dirty="0" smtClean="0"/>
              <a:t>Flakonok, szigetelő szalag, gumicső stb. </a:t>
            </a:r>
            <a:endParaRPr lang="hu-HU" baseline="0" dirty="0" smtClean="0"/>
          </a:p>
          <a:p>
            <a:endParaRPr lang="hu-HU" dirty="0" smtClean="0"/>
          </a:p>
          <a:p>
            <a:r>
              <a:rPr lang="hu-HU" baseline="0" dirty="0" smtClean="0"/>
              <a:t>Rádió</a:t>
            </a:r>
            <a:r>
              <a:rPr lang="hu-HU" dirty="0" smtClean="0"/>
              <a:t> paraméterek:</a:t>
            </a:r>
          </a:p>
          <a:p>
            <a:pPr lvl="1"/>
            <a:r>
              <a:rPr lang="hu-HU" baseline="0" dirty="0" smtClean="0"/>
              <a:t>Adó: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Frekvencia</a:t>
            </a:r>
            <a:r>
              <a:rPr lang="hu-HU" dirty="0" smtClean="0"/>
              <a:t>: PMR1-es csatorna. </a:t>
            </a:r>
            <a:r>
              <a:rPr lang="hu-HU" dirty="0" smtClean="0"/>
              <a:t>446.00625 </a:t>
            </a:r>
            <a:r>
              <a:rPr lang="hu-HU" dirty="0" err="1" smtClean="0"/>
              <a:t>Mhz</a:t>
            </a:r>
            <a:endParaRPr lang="hu-HU" dirty="0" smtClean="0"/>
          </a:p>
          <a:p>
            <a:pPr lvl="2"/>
            <a:r>
              <a:rPr lang="hu-HU" dirty="0" smtClean="0"/>
              <a:t>Teljesítmény 500mW </a:t>
            </a:r>
          </a:p>
          <a:p>
            <a:pPr lvl="1"/>
            <a:r>
              <a:rPr lang="hu-HU" dirty="0" smtClean="0"/>
              <a:t>Digitális mód: APRS, AX25, 1200 bit/s</a:t>
            </a:r>
          </a:p>
          <a:p>
            <a:pPr lvl="1"/>
            <a:r>
              <a:rPr lang="hu-HU" dirty="0" smtClean="0"/>
              <a:t>Telemetria: 3D koordináták, belső hőmérséklet, fő akkumulátor feszültség</a:t>
            </a:r>
          </a:p>
          <a:p>
            <a:pPr lvl="1"/>
            <a:endParaRPr lang="hu-HU" dirty="0" smtClean="0"/>
          </a:p>
          <a:p>
            <a:pPr lvl="1"/>
            <a:endParaRPr lang="hu-HU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184</TotalTime>
  <Words>392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Magyar Űrközeli Repülés</vt:lpstr>
      <vt:lpstr>Történeti áttekintés</vt:lpstr>
      <vt:lpstr>A project indítása</vt:lpstr>
      <vt:lpstr>A project célkitűzései</vt:lpstr>
      <vt:lpstr>A konstrukció: Repülő tárgy</vt:lpstr>
      <vt:lpstr>Repülő Tárgy képek</vt:lpstr>
      <vt:lpstr>Földi állomás</vt:lpstr>
      <vt:lpstr>Földi állomás képek</vt:lpstr>
      <vt:lpstr>A konstrukció: Egyéb anyagok</vt:lpstr>
      <vt:lpstr>A start:</vt:lpstr>
      <vt:lpstr>Érkezés</vt:lpstr>
      <vt:lpstr>Repülési összefoglaló</vt:lpstr>
      <vt:lpstr>Legnagyobb kihívások:</vt:lpstr>
      <vt:lpstr>Néhány repülési kép – a kezdetek</vt:lpstr>
      <vt:lpstr>Rácalmás a Dunával</vt:lpstr>
      <vt:lpstr>A Duna</vt:lpstr>
      <vt:lpstr>A legmagasabb ponton 17.5km</vt:lpstr>
      <vt:lpstr>17 km-en</vt:lpstr>
      <vt:lpstr>A Duna elágazás 11 km-ről</vt:lpstr>
      <vt:lpstr>Az ég „kékje” 15km-ről </vt:lpstr>
      <vt:lpstr>A társaság 10km-en</vt:lpstr>
      <vt:lpstr>Felhők felett mindig kék az ég</vt:lpstr>
      <vt:lpstr>Leszállás előtti utolsó kép</vt:lpstr>
      <vt:lpstr>Gyökerek</vt:lpstr>
      <vt:lpstr>A Megtalálás</vt:lpstr>
      <vt:lpstr>További alternatívák</vt:lpstr>
      <vt:lpstr>További képek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Űr közeli Repülés</dc:title>
  <dc:creator/>
  <cp:lastModifiedBy>Bela Mucs</cp:lastModifiedBy>
  <cp:revision>23</cp:revision>
  <dcterms:created xsi:type="dcterms:W3CDTF">2006-08-16T00:00:00Z</dcterms:created>
  <dcterms:modified xsi:type="dcterms:W3CDTF">2010-11-10T07:05:09Z</dcterms:modified>
</cp:coreProperties>
</file>